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9"/>
  </p:notesMasterIdLst>
  <p:sldIdLst>
    <p:sldId id="256" r:id="rId2"/>
    <p:sldId id="267" r:id="rId3"/>
    <p:sldId id="268" r:id="rId4"/>
    <p:sldId id="299" r:id="rId5"/>
    <p:sldId id="297" r:id="rId6"/>
    <p:sldId id="262" r:id="rId7"/>
    <p:sldId id="290" r:id="rId8"/>
    <p:sldId id="260" r:id="rId9"/>
    <p:sldId id="287" r:id="rId10"/>
    <p:sldId id="283" r:id="rId11"/>
    <p:sldId id="293" r:id="rId12"/>
    <p:sldId id="294" r:id="rId13"/>
    <p:sldId id="291" r:id="rId14"/>
    <p:sldId id="292" r:id="rId15"/>
    <p:sldId id="300" r:id="rId16"/>
    <p:sldId id="301" r:id="rId17"/>
    <p:sldId id="258" r:id="rId18"/>
  </p:sldIdLst>
  <p:sldSz cx="12192000" cy="6858000"/>
  <p:notesSz cx="6858000" cy="9144000"/>
  <p:embeddedFontLst>
    <p:embeddedFont>
      <p:font typeface="Arial Black" panose="020B0A04020102020204" pitchFamily="34" charset="0"/>
      <p:bold r:id="rId20"/>
    </p:embeddedFont>
    <p:embeddedFont>
      <p:font typeface="KoPubWorld돋움체 Bold" panose="00000800000000000000" pitchFamily="2" charset="-127"/>
      <p:bold r:id="rId21"/>
    </p:embeddedFont>
    <p:embeddedFont>
      <p:font typeface="KoPubWorld돋움체 Light" panose="00000300000000000000" pitchFamily="2" charset="-127"/>
      <p:regular r:id="rId22"/>
    </p:embeddedFont>
    <p:embeddedFont>
      <p:font typeface="KoPubWorld돋움체 Medium" panose="00000600000000000000" pitchFamily="2" charset="-127"/>
      <p:regular r:id="rId23"/>
    </p:embeddedFont>
    <p:embeddedFont>
      <p:font typeface="PokemonGSC" panose="02030600000101010101" pitchFamily="18" charset="0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함초롬바탕" panose="02030604000101010101" pitchFamily="18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3EB"/>
    <a:srgbClr val="4B7FFF"/>
    <a:srgbClr val="4369C2"/>
    <a:srgbClr val="F5F6F9"/>
    <a:srgbClr val="BFBFBF"/>
    <a:srgbClr val="7C7C7C"/>
    <a:srgbClr val="FFFFFF"/>
    <a:srgbClr val="F0F0F0"/>
    <a:srgbClr val="477CFF"/>
    <a:srgbClr val="AFC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97" autoAdjust="0"/>
    <p:restoredTop sz="93586" autoAdjust="0"/>
  </p:normalViewPr>
  <p:slideViewPr>
    <p:cSldViewPr snapToGrid="0">
      <p:cViewPr varScale="1">
        <p:scale>
          <a:sx n="82" d="100"/>
          <a:sy n="82" d="100"/>
        </p:scale>
        <p:origin x="8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9B121-594F-4002-9839-3C2D869A34D8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E4729D-C7B4-4794-9C9F-8837D9829F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739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인사</a:t>
            </a:r>
            <a:r>
              <a:rPr lang="en-US" altLang="ko-KR" dirty="0"/>
              <a:t> </a:t>
            </a:r>
            <a:r>
              <a:rPr lang="ko-KR" altLang="en-US" dirty="0"/>
              <a:t>및 팀원 소개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670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015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482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431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000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목차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애니메이션 순서대로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748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405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목차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애니메이션 순서대로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870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목차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애니메이션 순서대로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70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9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3311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198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020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51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390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197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343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5395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683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216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478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893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456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930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92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https://lthub.ubc.ca/guides/github-instructor-guide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6B7FDC-DCE7-E74F-90F7-182E3DCB2F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623503" y="3033040"/>
            <a:ext cx="631294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Web</a:t>
            </a:r>
            <a:r>
              <a:rPr kumimoji="1" lang="ko-KR" alt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 </a:t>
            </a:r>
            <a:r>
              <a:rPr kumimoji="1" lang="en-US" altLang="ko-KR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Programming</a:t>
            </a:r>
          </a:p>
          <a:p>
            <a:r>
              <a:rPr kumimoji="1" lang="en-US" alt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Team Project</a:t>
            </a:r>
            <a:endParaRPr kumimoji="1" lang="ko-Kore-KR" altLang="en-US" sz="48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9B86E0-17FE-2D47-B874-F6A26AAE26CF}"/>
              </a:ext>
            </a:extLst>
          </p:cNvPr>
          <p:cNvSpPr txBox="1"/>
          <p:nvPr/>
        </p:nvSpPr>
        <p:spPr>
          <a:xfrm>
            <a:off x="719704" y="4740352"/>
            <a:ext cx="4981713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202111300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박준석</a:t>
            </a:r>
            <a:r>
              <a:rPr kumimoji="1" lang="en-US" altLang="ko-KR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   </a:t>
            </a: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202111259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김수환</a:t>
            </a:r>
            <a:endParaRPr kumimoji="1" lang="en-US" altLang="ko-KR" sz="1600" spc="-150" dirty="0">
              <a:solidFill>
                <a:schemeClr val="bg1">
                  <a:alpha val="8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202111260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김유빈</a:t>
            </a:r>
            <a:r>
              <a:rPr kumimoji="1" lang="en-US" altLang="ko-KR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   </a:t>
            </a: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202014195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한슬기</a:t>
            </a:r>
            <a:endParaRPr kumimoji="1" lang="en-US" altLang="ko-KR" sz="1600" spc="-150" dirty="0">
              <a:solidFill>
                <a:schemeClr val="bg1">
                  <a:alpha val="8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F4E6A28D-62DB-7745-87BE-F92EEB66F89E}"/>
              </a:ext>
            </a:extLst>
          </p:cNvPr>
          <p:cNvCxnSpPr>
            <a:cxnSpLocks/>
          </p:cNvCxnSpPr>
          <p:nvPr/>
        </p:nvCxnSpPr>
        <p:spPr>
          <a:xfrm>
            <a:off x="701457" y="2864424"/>
            <a:ext cx="3419130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대각선 줄무늬 11">
            <a:extLst>
              <a:ext uri="{FF2B5EF4-FFF2-40B4-BE49-F238E27FC236}">
                <a16:creationId xmlns:a16="http://schemas.microsoft.com/office/drawing/2014/main" id="{716FF8A3-2F9E-44C3-A2F9-618F5A945149}"/>
              </a:ext>
            </a:extLst>
          </p:cNvPr>
          <p:cNvSpPr/>
          <p:nvPr/>
        </p:nvSpPr>
        <p:spPr>
          <a:xfrm rot="10800000">
            <a:off x="6145971" y="1752331"/>
            <a:ext cx="6066349" cy="4433854"/>
          </a:xfrm>
          <a:prstGeom prst="diagStripe">
            <a:avLst>
              <a:gd name="adj" fmla="val 73164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대각선 줄무늬 10">
            <a:extLst>
              <a:ext uri="{FF2B5EF4-FFF2-40B4-BE49-F238E27FC236}">
                <a16:creationId xmlns:a16="http://schemas.microsoft.com/office/drawing/2014/main" id="{150AA9D3-9668-81E6-D70A-CD9C9216CA39}"/>
              </a:ext>
            </a:extLst>
          </p:cNvPr>
          <p:cNvSpPr/>
          <p:nvPr/>
        </p:nvSpPr>
        <p:spPr>
          <a:xfrm rot="10800000">
            <a:off x="6421120" y="2743199"/>
            <a:ext cx="5770880" cy="4114800"/>
          </a:xfrm>
          <a:prstGeom prst="diagStripe">
            <a:avLst>
              <a:gd name="adj" fmla="val 599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887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A852D84-F0BF-94A6-341B-7198DAF284CB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11" name="모서리가 둥근 직사각형 5">
              <a:extLst>
                <a:ext uri="{FF2B5EF4-FFF2-40B4-BE49-F238E27FC236}">
                  <a16:creationId xmlns:a16="http://schemas.microsoft.com/office/drawing/2014/main" id="{602633F5-B0DC-7947-887C-CD826609FDA0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양쪽 모서리가 둥근 사각형 7">
              <a:extLst>
                <a:ext uri="{FF2B5EF4-FFF2-40B4-BE49-F238E27FC236}">
                  <a16:creationId xmlns:a16="http://schemas.microsoft.com/office/drawing/2014/main" id="{8379D88B-E455-DB46-EF87-DEF9376BB9FF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499179"/>
              </p:ext>
            </p:extLst>
          </p:nvPr>
        </p:nvGraphicFramePr>
        <p:xfrm>
          <a:off x="1278652" y="1258361"/>
          <a:ext cx="3449498" cy="43814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9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59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콤보</a:t>
                      </a:r>
                      <a:endParaRPr lang="ko-KR" alt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7472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체력 데미지 없이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연속으로 벽돌을 깨면 콤보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벽돌을 깨면 스코어가 올라가고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콤보가 높을수록 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스코어가 많이 올라감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959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7" name="Picture 3">
            <a:extLst>
              <a:ext uri="{FF2B5EF4-FFF2-40B4-BE49-F238E27FC236}">
                <a16:creationId xmlns:a16="http://schemas.microsoft.com/office/drawing/2014/main" id="{BE13EE1F-0827-8C6C-63E7-B188B219B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858" y="2081106"/>
            <a:ext cx="5564959" cy="3309998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F0AC72-306E-8E9F-826F-A780FCB86189}"/>
              </a:ext>
            </a:extLst>
          </p:cNvPr>
          <p:cNvSpPr txBox="1"/>
          <p:nvPr/>
        </p:nvSpPr>
        <p:spPr>
          <a:xfrm>
            <a:off x="7391577" y="1535947"/>
            <a:ext cx="3444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//</a:t>
            </a:r>
            <a:r>
              <a:rPr lang="ko-KR" altLang="en-US" dirty="0"/>
              <a:t>콤보 증가하는 이미지로 수정</a:t>
            </a:r>
          </a:p>
        </p:txBody>
      </p:sp>
    </p:spTree>
    <p:extLst>
      <p:ext uri="{BB962C8B-B14F-4D97-AF65-F5344CB8AC3E}">
        <p14:creationId xmlns:p14="http://schemas.microsoft.com/office/powerpoint/2010/main" val="153325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414DA1-1BAC-86A0-45F6-A9F2F5556D9C}"/>
              </a:ext>
            </a:extLst>
          </p:cNvPr>
          <p:cNvSpPr txBox="1"/>
          <p:nvPr/>
        </p:nvSpPr>
        <p:spPr>
          <a:xfrm>
            <a:off x="1101013" y="1412595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3. 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타이핑 애니메이션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9F1EF34-F1AA-CCFC-E769-86BF3F37776C}"/>
              </a:ext>
            </a:extLst>
          </p:cNvPr>
          <p:cNvSpPr txBox="1"/>
          <p:nvPr/>
        </p:nvSpPr>
        <p:spPr>
          <a:xfrm>
            <a:off x="1101013" y="2034676"/>
            <a:ext cx="3572568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엔딩과 게임오버 화면에서 대화가 타이핑 되듯이 구현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CD3EFD6-C4CE-16C2-176F-346A775C5C0F}"/>
              </a:ext>
            </a:extLst>
          </p:cNvPr>
          <p:cNvGrpSpPr/>
          <p:nvPr/>
        </p:nvGrpSpPr>
        <p:grpSpPr>
          <a:xfrm>
            <a:off x="6307994" y="1276929"/>
            <a:ext cx="4236097" cy="2853785"/>
            <a:chOff x="1101013" y="1505902"/>
            <a:chExt cx="4236097" cy="285378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E2E975-8C08-B897-8833-122570710A02}"/>
                </a:ext>
              </a:extLst>
            </p:cNvPr>
            <p:cNvSpPr txBox="1"/>
            <p:nvPr/>
          </p:nvSpPr>
          <p:spPr>
            <a:xfrm>
              <a:off x="1101013" y="1505902"/>
              <a:ext cx="259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4. </a:t>
              </a:r>
              <a:r>
                <a:rPr lang="ko-KR" altLang="en-US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메인 로딩회면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550FA1-BC0F-8A7E-AC1A-CC76102DAB68}"/>
                </a:ext>
              </a:extLst>
            </p:cNvPr>
            <p:cNvSpPr txBox="1"/>
            <p:nvPr/>
          </p:nvSpPr>
          <p:spPr>
            <a:xfrm>
              <a:off x="1101013" y="1906012"/>
              <a:ext cx="4103356" cy="888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함초롬바탕" panose="02030604000101010101" pitchFamily="18" charset="-127"/>
                  <a:ea typeface="함초롬바탕" panose="02030604000101010101" pitchFamily="18" charset="-127"/>
                </a:rPr>
                <a:t> 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vg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파일의 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stroke-</a:t>
              </a:r>
              <a:r>
                <a:rPr lang="en-US" altLang="ko-KR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dasharray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속성으로 글자가 끊어져 있는 모습을 구현</a:t>
              </a:r>
              <a:endParaRPr lang="en-US" altLang="ko-KR" kern="100" spc="0" dirty="0">
                <a:solidFill>
                  <a:srgbClr val="000000"/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6182EE-8065-C598-A434-2206B585D5F2}"/>
                </a:ext>
              </a:extLst>
            </p:cNvPr>
            <p:cNvSpPr txBox="1"/>
            <p:nvPr/>
          </p:nvSpPr>
          <p:spPr>
            <a:xfrm>
              <a:off x="1101013" y="2856725"/>
              <a:ext cx="4236097" cy="8887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stroke-</a:t>
              </a:r>
              <a:r>
                <a:rPr lang="en-US" altLang="ko-KR" sz="1800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dashoffset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을 조정하여 끊긴 선이 그려지는 모습을 구현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538F33-F58A-0D3B-1A98-A87F7CB9C444}"/>
                </a:ext>
              </a:extLst>
            </p:cNvPr>
            <p:cNvSpPr txBox="1"/>
            <p:nvPr/>
          </p:nvSpPr>
          <p:spPr>
            <a:xfrm>
              <a:off x="1101013" y="3990355"/>
              <a:ext cx="423609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이를 적용하여 애니메이션에 적용</a:t>
              </a:r>
              <a:endParaRPr lang="ko-KR" altLang="en-US" dirty="0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302C6B-2FC1-0DE4-08F3-8C13B9C68830}"/>
              </a:ext>
            </a:extLst>
          </p:cNvPr>
          <p:cNvSpPr/>
          <p:nvPr/>
        </p:nvSpPr>
        <p:spPr>
          <a:xfrm>
            <a:off x="5614918" y="1259633"/>
            <a:ext cx="45719" cy="471195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619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FADFFDA-A26F-8FBB-FA8F-0F2A84A7ED95}"/>
              </a:ext>
            </a:extLst>
          </p:cNvPr>
          <p:cNvGrpSpPr/>
          <p:nvPr/>
        </p:nvGrpSpPr>
        <p:grpSpPr>
          <a:xfrm>
            <a:off x="1109510" y="1412595"/>
            <a:ext cx="4240239" cy="3223117"/>
            <a:chOff x="1096870" y="1505902"/>
            <a:chExt cx="4240239" cy="322311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7FA65B6-51C3-1F21-EC1F-49F22FCEC3EF}"/>
                </a:ext>
              </a:extLst>
            </p:cNvPr>
            <p:cNvSpPr txBox="1"/>
            <p:nvPr/>
          </p:nvSpPr>
          <p:spPr>
            <a:xfrm>
              <a:off x="1101013" y="1505902"/>
              <a:ext cx="2935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5.</a:t>
              </a:r>
              <a:r>
                <a:rPr lang="ko-KR" altLang="en-US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편의점 이동 애니메이션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3B6F18-352F-1549-E9C1-B739EC297E1F}"/>
                </a:ext>
              </a:extLst>
            </p:cNvPr>
            <p:cNvSpPr txBox="1"/>
            <p:nvPr/>
          </p:nvSpPr>
          <p:spPr>
            <a:xfrm>
              <a:off x="1101013" y="1906012"/>
              <a:ext cx="4103356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</a:t>
              </a:r>
              <a:r>
                <a:rPr lang="en-US" altLang="ko-KR" kern="100" dirty="0">
                  <a:solidFill>
                    <a:srgbClr val="000000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border-radius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를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50%</a:t>
              </a:r>
              <a:r>
                <a:rPr lang="ko-KR" altLang="en-US" sz="1800" kern="100" dirty="0">
                  <a:solidFill>
                    <a:srgbClr val="000000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조정하여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원 생성</a:t>
              </a:r>
              <a:endParaRPr lang="en-US" altLang="ko-KR" sz="1800" kern="100" spc="0" dirty="0">
                <a:solidFill>
                  <a:srgbClr val="000000"/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C1E516-1BEB-E2BA-523C-93BE00138429}"/>
                </a:ext>
              </a:extLst>
            </p:cNvPr>
            <p:cNvSpPr txBox="1"/>
            <p:nvPr/>
          </p:nvSpPr>
          <p:spPr>
            <a:xfrm>
              <a:off x="1101012" y="2455319"/>
              <a:ext cx="4236097" cy="17197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한 경로 애니메이션 당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6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개의 원을 묶었으며 처음에는 모두 안보이게 했다가 </a:t>
              </a:r>
              <a:r>
                <a:rPr lang="en-US" altLang="ko-KR" sz="1800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jquery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의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children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으로 각 점을 얻고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, eq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를 이용해 차례로 보이도록 설정</a:t>
              </a:r>
              <a:endParaRPr lang="en-US" altLang="ko-KR" sz="1800" kern="100" dirty="0">
                <a:solidFill>
                  <a:srgbClr val="00000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915B511-3421-5295-6621-338E6D6A4A25}"/>
                </a:ext>
              </a:extLst>
            </p:cNvPr>
            <p:cNvSpPr txBox="1"/>
            <p:nvPr/>
          </p:nvSpPr>
          <p:spPr>
            <a:xfrm>
              <a:off x="1096870" y="4359687"/>
              <a:ext cx="423609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</a:t>
              </a:r>
              <a:r>
                <a:rPr lang="en-US" altLang="ko-KR" sz="1800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setTimeout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메소드 이용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6C5A023-B122-C9EB-7B2D-6E7C3EC2499E}"/>
              </a:ext>
            </a:extLst>
          </p:cNvPr>
          <p:cNvSpPr/>
          <p:nvPr/>
        </p:nvSpPr>
        <p:spPr>
          <a:xfrm>
            <a:off x="5614918" y="1259633"/>
            <a:ext cx="45719" cy="471195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0B942E4-1032-113A-5996-6BE3DC970B8C}"/>
              </a:ext>
            </a:extLst>
          </p:cNvPr>
          <p:cNvGrpSpPr/>
          <p:nvPr/>
        </p:nvGrpSpPr>
        <p:grpSpPr>
          <a:xfrm>
            <a:off x="6201911" y="1415543"/>
            <a:ext cx="4236097" cy="3094757"/>
            <a:chOff x="1101013" y="1505902"/>
            <a:chExt cx="4236097" cy="309475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D3DFB8B-21C5-52A2-2344-D66A68DF2DCD}"/>
                </a:ext>
              </a:extLst>
            </p:cNvPr>
            <p:cNvSpPr txBox="1"/>
            <p:nvPr/>
          </p:nvSpPr>
          <p:spPr>
            <a:xfrm>
              <a:off x="1101013" y="1505902"/>
              <a:ext cx="259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6. </a:t>
              </a:r>
              <a:r>
                <a:rPr lang="ko-KR" altLang="en-US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메인 메뉴 </a:t>
              </a:r>
              <a:r>
                <a:rPr lang="ko-KR" altLang="en-US" sz="2000" dirty="0" err="1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팝업창</a:t>
              </a:r>
              <a:endPara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9370C59-F516-D599-CDF8-7855DDF7F493}"/>
                </a:ext>
              </a:extLst>
            </p:cNvPr>
            <p:cNvSpPr txBox="1"/>
            <p:nvPr/>
          </p:nvSpPr>
          <p:spPr>
            <a:xfrm>
              <a:off x="1101013" y="1906012"/>
              <a:ext cx="4103356" cy="888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함초롬바탕" panose="02030604000101010101" pitchFamily="18" charset="-127"/>
                  <a:ea typeface="함초롬바탕" panose="02030604000101010101" pitchFamily="18" charset="-127"/>
                </a:rPr>
                <a:t> </a:t>
              </a:r>
              <a:r>
                <a:rPr lang="ko-KR" altLang="en-US" sz="1800" dirty="0" err="1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메인화면에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ko-KR" altLang="en-US" sz="1800" dirty="0" err="1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오버래핑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kern="100" spc="0" dirty="0">
                <a:solidFill>
                  <a:srgbClr val="000000"/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A12BF4C-F4B3-00BF-79B3-EEA709A65159}"/>
                </a:ext>
              </a:extLst>
            </p:cNvPr>
            <p:cNvSpPr txBox="1"/>
            <p:nvPr/>
          </p:nvSpPr>
          <p:spPr>
            <a:xfrm>
              <a:off x="1101013" y="2465459"/>
              <a:ext cx="4236097" cy="21352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팝업 창 닫히는 애니메이션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- jQuery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의 </a:t>
              </a:r>
              <a:r>
                <a:rPr lang="en-US" altLang="ko-KR" sz="1800" dirty="0" err="1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slideUp</a:t>
              </a:r>
              <a:r>
                <a:rPr lang="en-US" altLang="ko-KR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함수 이용</a:t>
              </a:r>
              <a:r>
                <a:rPr lang="en-US" altLang="ko-KR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, 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팝업 창의 닫기 버튼을 누르면 애니메이션 효과가 나타나도록 구현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3254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게임 시연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demonstration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1AE85B2-D91D-BD3B-91C8-BC29EB070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456" y="1475622"/>
            <a:ext cx="6263299" cy="28817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8243917-A6DF-D88A-18B6-B208996F6F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456" y="4534678"/>
            <a:ext cx="6263299" cy="1195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65DDE0-0ADB-3EDF-2FB1-10C0E7A44C2A}"/>
              </a:ext>
            </a:extLst>
          </p:cNvPr>
          <p:cNvSpPr txBox="1"/>
          <p:nvPr/>
        </p:nvSpPr>
        <p:spPr>
          <a:xfrm>
            <a:off x="5698392" y="4769335"/>
            <a:ext cx="3172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PokemonGSC" panose="02030600000101010101" pitchFamily="18" charset="0"/>
                <a:ea typeface="PokemonGSC" panose="02030600000101010101" pitchFamily="18" charset="0"/>
              </a:rPr>
              <a:t>띠부씰을</a:t>
            </a:r>
            <a:r>
              <a:rPr lang="ko-KR" altLang="en-US" sz="2000" dirty="0">
                <a:latin typeface="PokemonGSC" panose="02030600000101010101" pitchFamily="18" charset="0"/>
                <a:ea typeface="PokemonGSC" panose="02030600000101010101" pitchFamily="18" charset="0"/>
              </a:rPr>
              <a:t> 찾으러 왔구나</a:t>
            </a:r>
            <a:endParaRPr lang="en-US" altLang="ko-KR" sz="2000" dirty="0">
              <a:latin typeface="PokemonGSC" panose="02030600000101010101" pitchFamily="18" charset="0"/>
              <a:ea typeface="PokemonGSC" panose="02030600000101010101" pitchFamily="18" charset="0"/>
            </a:endParaRPr>
          </a:p>
          <a:p>
            <a:pPr algn="ctr"/>
            <a:r>
              <a:rPr lang="ko-KR" altLang="en-US" sz="2000" dirty="0">
                <a:latin typeface="PokemonGSC" panose="02030600000101010101" pitchFamily="18" charset="0"/>
                <a:ea typeface="PokemonGSC" panose="02030600000101010101" pitchFamily="18" charset="0"/>
              </a:rPr>
              <a:t>어서 건국대로 </a:t>
            </a:r>
            <a:r>
              <a:rPr lang="ko-KR" altLang="en-US" sz="2000" dirty="0" err="1">
                <a:latin typeface="PokemonGSC" panose="02030600000101010101" pitchFamily="18" charset="0"/>
                <a:ea typeface="PokemonGSC" panose="02030600000101010101" pitchFamily="18" charset="0"/>
              </a:rPr>
              <a:t>이동하렴</a:t>
            </a:r>
            <a:r>
              <a:rPr lang="en-US" altLang="ko-KR" sz="2000" dirty="0">
                <a:latin typeface="PokemonGSC" panose="02030600000101010101" pitchFamily="18" charset="0"/>
                <a:ea typeface="PokemonGSC" panose="02030600000101010101" pitchFamily="18" charset="0"/>
              </a:rPr>
              <a:t>!</a:t>
            </a: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E5BC2046-7305-8FEA-FB05-9B475F101E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307" y="1475622"/>
            <a:ext cx="1981028" cy="42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126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소감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opinion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D56C1F4-3879-8E46-0EB4-484EFF54EA23}"/>
              </a:ext>
            </a:extLst>
          </p:cNvPr>
          <p:cNvSpPr/>
          <p:nvPr/>
        </p:nvSpPr>
        <p:spPr>
          <a:xfrm>
            <a:off x="7419841" y="4794425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F2176D6C-55C9-7A65-BFF9-7254A5211887}"/>
              </a:ext>
            </a:extLst>
          </p:cNvPr>
          <p:cNvGrpSpPr/>
          <p:nvPr/>
        </p:nvGrpSpPr>
        <p:grpSpPr>
          <a:xfrm>
            <a:off x="457200" y="1888471"/>
            <a:ext cx="3948064" cy="3121194"/>
            <a:chOff x="834994" y="1817570"/>
            <a:chExt cx="3844212" cy="291062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6B3DA1E4-5955-0053-4417-D4AD645A9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834994" y="1817570"/>
              <a:ext cx="3844212" cy="216237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AE3C5BB-9EA5-C8E5-8CD3-87BED73AB1E2}"/>
                </a:ext>
              </a:extLst>
            </p:cNvPr>
            <p:cNvSpPr txBox="1"/>
            <p:nvPr/>
          </p:nvSpPr>
          <p:spPr>
            <a:xfrm>
              <a:off x="2287757" y="4297673"/>
              <a:ext cx="1123950" cy="43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err="1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Github</a:t>
              </a:r>
              <a:endParaRPr lang="ko-KR" altLang="en-US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81C97E2-B433-73C3-AD90-59FF5E8314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557"/>
          <a:stretch/>
        </p:blipFill>
        <p:spPr>
          <a:xfrm>
            <a:off x="4247861" y="1467797"/>
            <a:ext cx="6920966" cy="409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28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소감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opinion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D56C1F4-3879-8E46-0EB4-484EFF54EA23}"/>
              </a:ext>
            </a:extLst>
          </p:cNvPr>
          <p:cNvSpPr/>
          <p:nvPr/>
        </p:nvSpPr>
        <p:spPr>
          <a:xfrm>
            <a:off x="7419841" y="4794425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4DA51E2-796C-C0A1-78C8-7D24471C33BA}"/>
              </a:ext>
            </a:extLst>
          </p:cNvPr>
          <p:cNvGrpSpPr/>
          <p:nvPr/>
        </p:nvGrpSpPr>
        <p:grpSpPr>
          <a:xfrm>
            <a:off x="822426" y="2189411"/>
            <a:ext cx="2039578" cy="3026591"/>
            <a:chOff x="5103036" y="1905791"/>
            <a:chExt cx="1985928" cy="2822401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E386926-3C8C-FA39-4DE4-5397D2118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3036" y="1905791"/>
              <a:ext cx="1985928" cy="1985928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29BC1C2-76B7-BEF3-05FF-90971402E73E}"/>
                </a:ext>
              </a:extLst>
            </p:cNvPr>
            <p:cNvSpPr txBox="1"/>
            <p:nvPr/>
          </p:nvSpPr>
          <p:spPr>
            <a:xfrm>
              <a:off x="5621507" y="4297673"/>
              <a:ext cx="1123950" cy="43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Notion</a:t>
              </a:r>
              <a:endParaRPr lang="ko-KR" altLang="en-US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6E7F42F-0C21-CFFB-3934-A49517301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9204" y="1363596"/>
            <a:ext cx="7661191" cy="429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75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소감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opinion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D56C1F4-3879-8E46-0EB4-484EFF54EA23}"/>
              </a:ext>
            </a:extLst>
          </p:cNvPr>
          <p:cNvSpPr/>
          <p:nvPr/>
        </p:nvSpPr>
        <p:spPr>
          <a:xfrm>
            <a:off x="7419841" y="4794425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7FE4D7F-9FDD-4E16-941A-BF6E454551E3}"/>
              </a:ext>
            </a:extLst>
          </p:cNvPr>
          <p:cNvGrpSpPr/>
          <p:nvPr/>
        </p:nvGrpSpPr>
        <p:grpSpPr>
          <a:xfrm>
            <a:off x="858672" y="2047507"/>
            <a:ext cx="2220787" cy="3121194"/>
            <a:chOff x="8321172" y="1817570"/>
            <a:chExt cx="2162370" cy="2910622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F9C2C59-FD2B-FA52-4766-D993242B9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1172" y="1817570"/>
              <a:ext cx="2162370" cy="216237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1DF03A-5682-F927-E334-EB7791301C14}"/>
                </a:ext>
              </a:extLst>
            </p:cNvPr>
            <p:cNvSpPr txBox="1"/>
            <p:nvPr/>
          </p:nvSpPr>
          <p:spPr>
            <a:xfrm>
              <a:off x="8951819" y="4297673"/>
              <a:ext cx="1123950" cy="43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Figma</a:t>
              </a:r>
              <a:endParaRPr lang="ko-KR" altLang="en-US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77FF263-8A84-6155-740D-8051683783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811"/>
          <a:stretch/>
        </p:blipFill>
        <p:spPr>
          <a:xfrm>
            <a:off x="3629608" y="949995"/>
            <a:ext cx="7508552" cy="478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04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bg1">
                <a:lumMod val="95000"/>
              </a:schemeClr>
            </a:gs>
            <a:gs pos="5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양쪽 모서리가 둥근 사각형 41"/>
          <p:cNvSpPr/>
          <p:nvPr/>
        </p:nvSpPr>
        <p:spPr>
          <a:xfrm>
            <a:off x="3814824" y="1724619"/>
            <a:ext cx="4541466" cy="1658394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1270000" dist="38100" dir="16200000" sx="79000" sy="79000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b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Thank you!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8AD112-3CA2-00AF-6E85-46B31B700218}"/>
              </a:ext>
            </a:extLst>
          </p:cNvPr>
          <p:cNvSpPr/>
          <p:nvPr/>
        </p:nvSpPr>
        <p:spPr>
          <a:xfrm>
            <a:off x="3825267" y="3383013"/>
            <a:ext cx="4541466" cy="1910347"/>
          </a:xfrm>
          <a:prstGeom prst="rect">
            <a:avLst/>
          </a:prstGeom>
          <a:solidFill>
            <a:srgbClr val="4B7FFF"/>
          </a:solidFill>
          <a:ln>
            <a:noFill/>
          </a:ln>
          <a:effectLst>
            <a:outerShdw blurRad="50800" dist="38100" dir="540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err="1"/>
              <a:t>QnA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085508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199" y="212274"/>
            <a:ext cx="11277601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2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목차</a:t>
            </a: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4A8166A-171D-8D26-4849-AB4FC3860D7B}"/>
              </a:ext>
            </a:extLst>
          </p:cNvPr>
          <p:cNvGrpSpPr/>
          <p:nvPr/>
        </p:nvGrpSpPr>
        <p:grpSpPr>
          <a:xfrm>
            <a:off x="1081058" y="1730846"/>
            <a:ext cx="2784635" cy="3925808"/>
            <a:chOff x="1081058" y="1730846"/>
            <a:chExt cx="2784635" cy="3925808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03D7374-4838-96BC-05DE-625148F6D37C}"/>
                </a:ext>
              </a:extLst>
            </p:cNvPr>
            <p:cNvSpPr txBox="1"/>
            <p:nvPr/>
          </p:nvSpPr>
          <p:spPr>
            <a:xfrm>
              <a:off x="1737435" y="4825657"/>
              <a:ext cx="14718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게임 컨셉과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기반 시나리오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CA2AF141-25F6-8FB9-DBCF-D5B876AF7AE7}"/>
                </a:ext>
              </a:extLst>
            </p:cNvPr>
            <p:cNvSpPr/>
            <p:nvPr/>
          </p:nvSpPr>
          <p:spPr>
            <a:xfrm>
              <a:off x="1081058" y="1730846"/>
              <a:ext cx="2784635" cy="278463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B385419-749D-9E2A-E637-02E5CBE9F48D}"/>
                </a:ext>
              </a:extLst>
            </p:cNvPr>
            <p:cNvSpPr txBox="1"/>
            <p:nvPr/>
          </p:nvSpPr>
          <p:spPr>
            <a:xfrm>
              <a:off x="1543473" y="2929348"/>
              <a:ext cx="1859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게임 스토리</a:t>
              </a:r>
              <a:endParaRPr kumimoji="1" lang="en-US" altLang="ko-KR" sz="28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E52F578-6955-928A-7CA6-FC99F737B0B2}"/>
              </a:ext>
            </a:extLst>
          </p:cNvPr>
          <p:cNvGrpSpPr/>
          <p:nvPr/>
        </p:nvGrpSpPr>
        <p:grpSpPr>
          <a:xfrm>
            <a:off x="8326306" y="1767865"/>
            <a:ext cx="2784635" cy="3473290"/>
            <a:chOff x="8326306" y="1767865"/>
            <a:chExt cx="2784635" cy="3473290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6C1D5A0-A27E-3464-579F-6EC03A6D3663}"/>
                </a:ext>
              </a:extLst>
            </p:cNvPr>
            <p:cNvSpPr/>
            <p:nvPr/>
          </p:nvSpPr>
          <p:spPr>
            <a:xfrm>
              <a:off x="8326306" y="1767865"/>
              <a:ext cx="2784635" cy="2784635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F8F603-1C1D-4D74-EADF-48C1D45D0244}"/>
                </a:ext>
              </a:extLst>
            </p:cNvPr>
            <p:cNvSpPr txBox="1"/>
            <p:nvPr/>
          </p:nvSpPr>
          <p:spPr>
            <a:xfrm>
              <a:off x="8826390" y="4779490"/>
              <a:ext cx="17844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게임 시연 및 소감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72D9352-C737-5320-69F8-079F47A899DE}"/>
                </a:ext>
              </a:extLst>
            </p:cNvPr>
            <p:cNvSpPr txBox="1"/>
            <p:nvPr/>
          </p:nvSpPr>
          <p:spPr>
            <a:xfrm>
              <a:off x="9313704" y="2929347"/>
              <a:ext cx="8098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시연</a:t>
              </a:r>
              <a:endParaRPr kumimoji="1" lang="en-US" altLang="ko-KR" sz="28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BEAD1AA-D074-27BB-2CDC-311A0E77CC37}"/>
              </a:ext>
            </a:extLst>
          </p:cNvPr>
          <p:cNvGrpSpPr/>
          <p:nvPr/>
        </p:nvGrpSpPr>
        <p:grpSpPr>
          <a:xfrm>
            <a:off x="4703682" y="1767866"/>
            <a:ext cx="2784635" cy="3860557"/>
            <a:chOff x="4703682" y="1767866"/>
            <a:chExt cx="2784635" cy="3860557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CAD7EDB0-4989-85CF-AF3F-70EF20011F2A}"/>
                </a:ext>
              </a:extLst>
            </p:cNvPr>
            <p:cNvSpPr/>
            <p:nvPr/>
          </p:nvSpPr>
          <p:spPr>
            <a:xfrm>
              <a:off x="4703682" y="1767866"/>
              <a:ext cx="2784635" cy="2784635"/>
            </a:xfrm>
            <a:prstGeom prst="ellipse">
              <a:avLst/>
            </a:prstGeom>
            <a:solidFill>
              <a:srgbClr val="4B7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D4582EA-66B9-15E2-7BAD-1065966E92EA}"/>
                </a:ext>
              </a:extLst>
            </p:cNvPr>
            <p:cNvSpPr txBox="1"/>
            <p:nvPr/>
          </p:nvSpPr>
          <p:spPr>
            <a:xfrm>
              <a:off x="5360862" y="4797426"/>
              <a:ext cx="14702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핵심 아이템과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추가 기능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447A5B1-355A-5F55-A097-BD11CBA62520}"/>
                </a:ext>
              </a:extLst>
            </p:cNvPr>
            <p:cNvSpPr txBox="1"/>
            <p:nvPr/>
          </p:nvSpPr>
          <p:spPr>
            <a:xfrm>
              <a:off x="5326400" y="2929349"/>
              <a:ext cx="15392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핵심 기능</a:t>
              </a:r>
              <a:endParaRPr kumimoji="1" lang="en-US" altLang="ko-KR" sz="28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649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7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9D03B31-AC90-36A6-D0F4-0D466E5BC5A7}"/>
              </a:ext>
            </a:extLst>
          </p:cNvPr>
          <p:cNvGrpSpPr/>
          <p:nvPr/>
        </p:nvGrpSpPr>
        <p:grpSpPr>
          <a:xfrm>
            <a:off x="311020" y="254909"/>
            <a:ext cx="11569959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0" name="모서리가 둥근 직사각형 5">
              <a:extLst>
                <a:ext uri="{FF2B5EF4-FFF2-40B4-BE49-F238E27FC236}">
                  <a16:creationId xmlns:a16="http://schemas.microsoft.com/office/drawing/2014/main" id="{2DAD5B5B-88C3-6272-B589-81D39BEEF679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7">
              <a:extLst>
                <a:ext uri="{FF2B5EF4-FFF2-40B4-BE49-F238E27FC236}">
                  <a16:creationId xmlns:a16="http://schemas.microsoft.com/office/drawing/2014/main" id="{0D9FEEFF-0748-16D3-B5A5-838185D639A4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게임 스토리 </a:t>
              </a:r>
              <a:r>
                <a:rPr lang="en-US" altLang="ko-KR" sz="16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Concept of game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796EF63-3659-B007-55ED-84BE7F4A18B1}"/>
              </a:ext>
            </a:extLst>
          </p:cNvPr>
          <p:cNvGrpSpPr/>
          <p:nvPr/>
        </p:nvGrpSpPr>
        <p:grpSpPr>
          <a:xfrm>
            <a:off x="4380686" y="2021544"/>
            <a:ext cx="4224485" cy="4007002"/>
            <a:chOff x="7800392" y="394201"/>
            <a:chExt cx="3648269" cy="3447015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EC7A295F-8A4E-2A44-F2A0-B809563F9061}"/>
                </a:ext>
              </a:extLst>
            </p:cNvPr>
            <p:cNvSpPr/>
            <p:nvPr/>
          </p:nvSpPr>
          <p:spPr>
            <a:xfrm>
              <a:off x="7800392" y="394201"/>
              <a:ext cx="3648269" cy="3447015"/>
            </a:xfrm>
            <a:prstGeom prst="ellipse">
              <a:avLst/>
            </a:prstGeom>
            <a:solidFill>
              <a:srgbClr val="4B7FFF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23D79EA-0328-ABCD-4F37-F3F323A38B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6644" y="650816"/>
              <a:ext cx="2811932" cy="2824485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1BCD8E9-BA7C-B90C-D083-0CB66F7E5877}"/>
              </a:ext>
            </a:extLst>
          </p:cNvPr>
          <p:cNvGrpSpPr/>
          <p:nvPr/>
        </p:nvGrpSpPr>
        <p:grpSpPr>
          <a:xfrm>
            <a:off x="1239319" y="2431801"/>
            <a:ext cx="4531360" cy="1994398"/>
            <a:chOff x="433694" y="2610894"/>
            <a:chExt cx="4531360" cy="199439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B924663-90B3-0A0D-C1CD-FA81B44624E0}"/>
                </a:ext>
              </a:extLst>
            </p:cNvPr>
            <p:cNvSpPr txBox="1"/>
            <p:nvPr/>
          </p:nvSpPr>
          <p:spPr>
            <a:xfrm>
              <a:off x="433694" y="2610894"/>
              <a:ext cx="44250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포켓몬</a:t>
              </a:r>
              <a:r>
                <a:rPr lang="ko-KR" altLang="en-US" sz="3600" dirty="0"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빵 속</a:t>
              </a:r>
              <a:endParaRPr lang="en-US" altLang="ko-KR" sz="36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AD8452D-37BE-E2C5-EBEB-EFA3E45837CE}"/>
                </a:ext>
              </a:extLst>
            </p:cNvPr>
            <p:cNvGrpSpPr/>
            <p:nvPr/>
          </p:nvGrpSpPr>
          <p:grpSpPr>
            <a:xfrm>
              <a:off x="433694" y="3266764"/>
              <a:ext cx="4531360" cy="1338528"/>
              <a:chOff x="433694" y="3266764"/>
              <a:chExt cx="4531360" cy="1338528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3CE8B88-F922-BFC1-32A1-4AE282EC312B}"/>
                  </a:ext>
                </a:extLst>
              </p:cNvPr>
              <p:cNvSpPr txBox="1"/>
              <p:nvPr/>
            </p:nvSpPr>
            <p:spPr>
              <a:xfrm>
                <a:off x="433694" y="3266764"/>
                <a:ext cx="45313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6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전설</a:t>
                </a:r>
                <a:r>
                  <a:rPr lang="ko-KR" altLang="en-US" sz="3600" dirty="0"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의 </a:t>
                </a:r>
                <a:r>
                  <a:rPr lang="ko-KR" altLang="en-US" sz="3600" dirty="0" err="1"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띠부띠부씰</a:t>
                </a:r>
                <a:endParaRPr lang="en-US" altLang="ko-KR" sz="3600" dirty="0"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B1E88B-1B6E-5B75-983F-401BAE5877CB}"/>
                  </a:ext>
                </a:extLst>
              </p:cNvPr>
              <p:cNvSpPr txBox="1"/>
              <p:nvPr/>
            </p:nvSpPr>
            <p:spPr>
              <a:xfrm>
                <a:off x="433694" y="3958961"/>
                <a:ext cx="45313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6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뮤</a:t>
                </a:r>
                <a:r>
                  <a:rPr lang="ko-KR" altLang="en-US" sz="3600" dirty="0"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를 찾아 떠나는 모험</a:t>
                </a:r>
                <a:endParaRPr lang="en-US" altLang="ko-KR" sz="3600" dirty="0"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endParaRPr>
              </a:p>
            </p:txBody>
          </p:sp>
        </p:grp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FB60076-DE04-583A-B13B-ECED3957A2D6}"/>
              </a:ext>
            </a:extLst>
          </p:cNvPr>
          <p:cNvGrpSpPr/>
          <p:nvPr/>
        </p:nvGrpSpPr>
        <p:grpSpPr>
          <a:xfrm>
            <a:off x="8341926" y="2339774"/>
            <a:ext cx="2784635" cy="2784635"/>
            <a:chOff x="8341926" y="2339774"/>
            <a:chExt cx="2784635" cy="278463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CAC1155-929F-1109-A525-30CA0511AB78}"/>
                </a:ext>
              </a:extLst>
            </p:cNvPr>
            <p:cNvSpPr/>
            <p:nvPr/>
          </p:nvSpPr>
          <p:spPr>
            <a:xfrm>
              <a:off x="8341926" y="2339774"/>
              <a:ext cx="2784635" cy="2784635"/>
            </a:xfrm>
            <a:prstGeom prst="ellipse">
              <a:avLst/>
            </a:prstGeom>
            <a:solidFill>
              <a:srgbClr val="7030A0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31" name="그림 3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4726272D-3CDC-EB1B-7ECD-533AA65E2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3930" y="2721096"/>
              <a:ext cx="2623601" cy="1940057"/>
            </a:xfrm>
            <a:prstGeom prst="rect">
              <a:avLst/>
            </a:prstGeom>
          </p:spPr>
        </p:pic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AC1A084-5EBB-ABF3-2BBA-DC5471ABE9BB}"/>
              </a:ext>
            </a:extLst>
          </p:cNvPr>
          <p:cNvGrpSpPr/>
          <p:nvPr/>
        </p:nvGrpSpPr>
        <p:grpSpPr>
          <a:xfrm>
            <a:off x="7704816" y="455150"/>
            <a:ext cx="2293769" cy="2221262"/>
            <a:chOff x="7704816" y="455150"/>
            <a:chExt cx="2293769" cy="2221262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7DC7B1F-1447-2A66-17B8-6014232D04A3}"/>
                </a:ext>
              </a:extLst>
            </p:cNvPr>
            <p:cNvSpPr/>
            <p:nvPr/>
          </p:nvSpPr>
          <p:spPr>
            <a:xfrm>
              <a:off x="7704816" y="455150"/>
              <a:ext cx="2293769" cy="22212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33" name="그림 3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6EC07F45-4768-2F6F-79C8-78FCDFEE4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6617" y="829454"/>
              <a:ext cx="1729045" cy="15401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5995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양쪽 모서리가 둥근 사각형 7">
            <a:extLst>
              <a:ext uri="{FF2B5EF4-FFF2-40B4-BE49-F238E27FC236}">
                <a16:creationId xmlns:a16="http://schemas.microsoft.com/office/drawing/2014/main" id="{EFF40634-FC2D-8C3D-628C-98CAAD1A79A1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게임 스토리 </a:t>
            </a:r>
            <a:r>
              <a:rPr lang="en-US" altLang="ko-KR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Concept of game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7F6BD26-5404-EB17-FB02-A2DF3B3AE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05" y="1167670"/>
            <a:ext cx="9864209" cy="5067978"/>
          </a:xfrm>
          <a:prstGeom prst="rect">
            <a:avLst/>
          </a:prstGeom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749C084E-C2D3-1857-BCE9-642BB38B5A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34" y="1609382"/>
            <a:ext cx="2027878" cy="4322749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07329C62-EBC8-6488-D135-3988564F63E6}"/>
              </a:ext>
            </a:extLst>
          </p:cNvPr>
          <p:cNvGrpSpPr/>
          <p:nvPr/>
        </p:nvGrpSpPr>
        <p:grpSpPr>
          <a:xfrm>
            <a:off x="3645683" y="4796264"/>
            <a:ext cx="6722162" cy="1135867"/>
            <a:chOff x="3554988" y="4563417"/>
            <a:chExt cx="7592598" cy="1269802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BB2B022-3D4D-B1A6-B918-D3D8FE793E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4988" y="4563417"/>
              <a:ext cx="7592598" cy="1269802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2E81BF3-65B4-514D-070A-68B4C3531E3B}"/>
                </a:ext>
              </a:extLst>
            </p:cNvPr>
            <p:cNvSpPr txBox="1"/>
            <p:nvPr/>
          </p:nvSpPr>
          <p:spPr>
            <a:xfrm>
              <a:off x="4342065" y="4774532"/>
              <a:ext cx="6018444" cy="7913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PokemonGSC" panose="02030600000101010101" pitchFamily="18" charset="0"/>
                  <a:ea typeface="PokemonGSC" panose="02030600000101010101" pitchFamily="18" charset="0"/>
                </a:rPr>
                <a:t>나의 이름은 </a:t>
              </a:r>
              <a:r>
                <a:rPr lang="ko-KR" altLang="en-US" sz="2000" dirty="0" err="1">
                  <a:latin typeface="PokemonGSC" panose="02030600000101010101" pitchFamily="18" charset="0"/>
                  <a:ea typeface="PokemonGSC" panose="02030600000101010101" pitchFamily="18" charset="0"/>
                </a:rPr>
                <a:t>오박사</a:t>
              </a:r>
              <a:endParaRPr lang="en-US" altLang="ko-KR" sz="20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pPr algn="ctr"/>
              <a:r>
                <a:rPr lang="ko-KR" altLang="en-US" sz="2000" dirty="0">
                  <a:latin typeface="PokemonGSC" panose="02030600000101010101" pitchFamily="18" charset="0"/>
                  <a:ea typeface="PokemonGSC" panose="02030600000101010101" pitchFamily="18" charset="0"/>
                </a:rPr>
                <a:t>자네를 기다리고 있었네</a:t>
              </a:r>
              <a:r>
                <a:rPr lang="en-US" altLang="ko-KR" sz="2000" dirty="0">
                  <a:latin typeface="PokemonGSC" panose="02030600000101010101" pitchFamily="18" charset="0"/>
                  <a:ea typeface="PokemonGSC" panose="02030600000101010101" pitchFamily="18" charset="0"/>
                </a:rPr>
                <a:t>..!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9728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양쪽 모서리가 둥근 사각형 7">
            <a:extLst>
              <a:ext uri="{FF2B5EF4-FFF2-40B4-BE49-F238E27FC236}">
                <a16:creationId xmlns:a16="http://schemas.microsoft.com/office/drawing/2014/main" id="{EFF40634-FC2D-8C3D-628C-98CAAD1A79A1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게임 스토리 </a:t>
            </a:r>
            <a:r>
              <a:rPr lang="en-US" altLang="ko-KR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Concept of game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749C084E-C2D3-1857-BCE9-642BB38B5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486" y="1413112"/>
            <a:ext cx="2027878" cy="43227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E39E5F6-9AD9-AD60-59EC-8566D3F121D5}"/>
              </a:ext>
            </a:extLst>
          </p:cNvPr>
          <p:cNvGrpSpPr/>
          <p:nvPr/>
        </p:nvGrpSpPr>
        <p:grpSpPr>
          <a:xfrm>
            <a:off x="3737786" y="1167670"/>
            <a:ext cx="6722162" cy="4717575"/>
            <a:chOff x="3946849" y="1167670"/>
            <a:chExt cx="6722162" cy="4717575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7329C62-EBC8-6488-D135-3988564F63E6}"/>
                </a:ext>
              </a:extLst>
            </p:cNvPr>
            <p:cNvGrpSpPr/>
            <p:nvPr/>
          </p:nvGrpSpPr>
          <p:grpSpPr>
            <a:xfrm>
              <a:off x="3946849" y="4749377"/>
              <a:ext cx="6722162" cy="1135868"/>
              <a:chOff x="3554988" y="4563417"/>
              <a:chExt cx="7592598" cy="1269802"/>
            </a:xfrm>
          </p:grpSpPr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6BB2B022-3D4D-B1A6-B918-D3D8FE793E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54988" y="4563417"/>
                <a:ext cx="7592598" cy="1269802"/>
              </a:xfrm>
              <a:prstGeom prst="rect">
                <a:avLst/>
              </a:prstGeom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2E81BF3-65B4-514D-070A-68B4C3531E3B}"/>
                  </a:ext>
                </a:extLst>
              </p:cNvPr>
              <p:cNvSpPr txBox="1"/>
              <p:nvPr/>
            </p:nvSpPr>
            <p:spPr>
              <a:xfrm>
                <a:off x="4342065" y="4769786"/>
                <a:ext cx="6018444" cy="791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건국대에서 나와 함께 </a:t>
                </a:r>
                <a:r>
                  <a:rPr lang="ko-KR" altLang="en-US" sz="2000" dirty="0" err="1">
                    <a:latin typeface="PokemonGSC" panose="02030600000101010101" pitchFamily="18" charset="0"/>
                    <a:ea typeface="PokemonGSC" panose="02030600000101010101" pitchFamily="18" charset="0"/>
                  </a:rPr>
                  <a:t>띠부씰을</a:t>
                </a:r>
                <a:endParaRPr lang="en-US" altLang="ko-KR" sz="2000" dirty="0">
                  <a:latin typeface="PokemonGSC" panose="02030600000101010101" pitchFamily="18" charset="0"/>
                  <a:ea typeface="PokemonGSC" panose="02030600000101010101" pitchFamily="18" charset="0"/>
                </a:endParaRPr>
              </a:p>
              <a:p>
                <a:pPr algn="ctr"/>
                <a:r>
                  <a:rPr lang="ko-KR" altLang="en-US" sz="20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찾으러 갈 준비가 되었나</a:t>
                </a:r>
                <a:r>
                  <a:rPr lang="en-US" altLang="ko-KR" sz="20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??</a:t>
                </a:r>
              </a:p>
            </p:txBody>
          </p:sp>
        </p:grpSp>
        <p:pic>
          <p:nvPicPr>
            <p:cNvPr id="21" name="그림 20" descr="지도이(가) 표시된 사진&#10;&#10;자동 생성된 설명">
              <a:extLst>
                <a:ext uri="{FF2B5EF4-FFF2-40B4-BE49-F238E27FC236}">
                  <a16:creationId xmlns:a16="http://schemas.microsoft.com/office/drawing/2014/main" id="{5563026B-67E2-B4EA-1636-7992F548B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6849" y="1167670"/>
              <a:ext cx="6372808" cy="35715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24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0C24579-4EF2-B310-C7B7-4578036888F4}"/>
              </a:ext>
            </a:extLst>
          </p:cNvPr>
          <p:cNvGrpSpPr/>
          <p:nvPr/>
        </p:nvGrpSpPr>
        <p:grpSpPr>
          <a:xfrm>
            <a:off x="6454425" y="697484"/>
            <a:ext cx="3081045" cy="3483918"/>
            <a:chOff x="978616" y="1868850"/>
            <a:chExt cx="3020193" cy="3283589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6A76EBA-4C3D-615A-846B-47339948BB2D}"/>
                </a:ext>
              </a:extLst>
            </p:cNvPr>
            <p:cNvGrpSpPr/>
            <p:nvPr/>
          </p:nvGrpSpPr>
          <p:grpSpPr>
            <a:xfrm>
              <a:off x="978616" y="1868850"/>
              <a:ext cx="3020193" cy="3283589"/>
              <a:chOff x="1456136" y="1893859"/>
              <a:chExt cx="2401489" cy="2141654"/>
            </a:xfrm>
            <a:blipFill>
              <a:blip r:embed="rId3"/>
              <a:tile tx="0" ty="0" sx="100000" sy="100000" flip="none" algn="tl"/>
            </a:blipFill>
          </p:grpSpPr>
          <p:sp>
            <p:nvSpPr>
              <p:cNvPr id="24" name="모서리가 둥근 직사각형 23"/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noFill/>
              <a:ln w="28575">
                <a:solidFill>
                  <a:srgbClr val="4B7F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  <p:sp>
            <p:nvSpPr>
              <p:cNvPr id="27" name="양쪽 모서리가 둥근 사각형 26"/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4B7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보스 </a:t>
                </a:r>
                <a:r>
                  <a:rPr lang="ko-KR" altLang="en-US" sz="1600" dirty="0" err="1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롱스톤</a:t>
                </a:r>
                <a:endParaRPr lang="en-US" altLang="ko-KR" sz="16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25C1CEB-4D82-9F4E-BE56-E1292665F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0023" y="1912991"/>
              <a:ext cx="2426618" cy="2507651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A612523-586B-FD87-41AF-51057D6AF2ED}"/>
              </a:ext>
            </a:extLst>
          </p:cNvPr>
          <p:cNvGrpSpPr/>
          <p:nvPr/>
        </p:nvGrpSpPr>
        <p:grpSpPr>
          <a:xfrm>
            <a:off x="7167774" y="1596678"/>
            <a:ext cx="3081045" cy="3483918"/>
            <a:chOff x="4522341" y="1861619"/>
            <a:chExt cx="3020193" cy="3283589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F7AE9C2D-C8EA-C82C-C071-490DDB3C09D4}"/>
                </a:ext>
              </a:extLst>
            </p:cNvPr>
            <p:cNvGrpSpPr/>
            <p:nvPr/>
          </p:nvGrpSpPr>
          <p:grpSpPr>
            <a:xfrm>
              <a:off x="4522341" y="1861619"/>
              <a:ext cx="3020193" cy="3283589"/>
              <a:chOff x="1456136" y="1893859"/>
              <a:chExt cx="2401489" cy="2141654"/>
            </a:xfrm>
            <a:blipFill>
              <a:blip r:embed="rId5"/>
              <a:stretch>
                <a:fillRect/>
              </a:stretch>
            </a:blipFill>
          </p:grpSpPr>
          <p:sp>
            <p:nvSpPr>
              <p:cNvPr id="34" name="모서리가 둥근 직사각형 23">
                <a:extLst>
                  <a:ext uri="{FF2B5EF4-FFF2-40B4-BE49-F238E27FC236}">
                    <a16:creationId xmlns:a16="http://schemas.microsoft.com/office/drawing/2014/main" id="{C613D63C-CC91-C869-0E1E-A1F8B078CEF1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chemeClr val="bg1"/>
              </a:solidFill>
              <a:ln w="28575">
                <a:solidFill>
                  <a:srgbClr val="4B7F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  <p:sp>
            <p:nvSpPr>
              <p:cNvPr id="36" name="양쪽 모서리가 둥근 사각형 26">
                <a:extLst>
                  <a:ext uri="{FF2B5EF4-FFF2-40B4-BE49-F238E27FC236}">
                    <a16:creationId xmlns:a16="http://schemas.microsoft.com/office/drawing/2014/main" id="{9FC1035E-670C-E058-8102-18BF640583D7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4B7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보스 피카츄</a:t>
                </a:r>
                <a:endParaRPr lang="en-US" altLang="ko-KR" sz="16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</p:grpSp>
        <p:sp>
          <p:nvSpPr>
            <p:cNvPr id="4" name="AutoShape 2" descr="롱스톤 상세 정보 및 평가 [포켓몬고 위키]">
              <a:extLst>
                <a:ext uri="{FF2B5EF4-FFF2-40B4-BE49-F238E27FC236}">
                  <a16:creationId xmlns:a16="http://schemas.microsoft.com/office/drawing/2014/main" id="{CB7F8ED0-3DF2-16C6-258A-944545283D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872931" y="2251879"/>
              <a:ext cx="1279635" cy="1322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pic>
          <p:nvPicPr>
            <p:cNvPr id="11" name="그림 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72EDFE3-163B-4BF7-F34C-BE33E37FC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0096" y="2184926"/>
              <a:ext cx="2266950" cy="2019300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873B108-4F94-B122-8CFB-67962088E768}"/>
              </a:ext>
            </a:extLst>
          </p:cNvPr>
          <p:cNvGrpSpPr/>
          <p:nvPr/>
        </p:nvGrpSpPr>
        <p:grpSpPr>
          <a:xfrm>
            <a:off x="8288506" y="2672540"/>
            <a:ext cx="3081045" cy="3483918"/>
            <a:chOff x="8057047" y="1868850"/>
            <a:chExt cx="3020193" cy="3283589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E60B95C9-DA4C-2772-B33E-42BA4A83BE73}"/>
                </a:ext>
              </a:extLst>
            </p:cNvPr>
            <p:cNvGrpSpPr/>
            <p:nvPr/>
          </p:nvGrpSpPr>
          <p:grpSpPr>
            <a:xfrm>
              <a:off x="8057047" y="1868850"/>
              <a:ext cx="3020193" cy="3283589"/>
              <a:chOff x="1456136" y="1893859"/>
              <a:chExt cx="2401489" cy="2141654"/>
            </a:xfrm>
          </p:grpSpPr>
          <p:sp>
            <p:nvSpPr>
              <p:cNvPr id="40" name="모서리가 둥근 직사각형 23">
                <a:extLst>
                  <a:ext uri="{FF2B5EF4-FFF2-40B4-BE49-F238E27FC236}">
                    <a16:creationId xmlns:a16="http://schemas.microsoft.com/office/drawing/2014/main" id="{88AB20DD-150D-6614-9AD7-5E4B50267163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chemeClr val="bg1"/>
              </a:solidFill>
              <a:ln w="28575">
                <a:solidFill>
                  <a:srgbClr val="4B7F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  <p:sp>
            <p:nvSpPr>
              <p:cNvPr id="41" name="양쪽 모서리가 둥근 사각형 26">
                <a:extLst>
                  <a:ext uri="{FF2B5EF4-FFF2-40B4-BE49-F238E27FC236}">
                    <a16:creationId xmlns:a16="http://schemas.microsoft.com/office/drawing/2014/main" id="{FB745631-97C9-7EDC-C958-BC827EE6BC65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4B7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보스 뮤</a:t>
                </a:r>
                <a:endParaRPr lang="en-US" altLang="ko-KR" sz="16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</p:grp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4D7A0A1-182B-E06F-647A-8990801D9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7838" y="2251879"/>
              <a:ext cx="2173942" cy="2183647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414DA1-1BAC-86A0-45F6-A9F2F5556D9C}"/>
              </a:ext>
            </a:extLst>
          </p:cNvPr>
          <p:cNvSpPr txBox="1"/>
          <p:nvPr/>
        </p:nvSpPr>
        <p:spPr>
          <a:xfrm>
            <a:off x="1073021" y="1318030"/>
            <a:ext cx="2164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보스의 공격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8DB6C80-9F65-4387-C372-7D350FA97CFE}"/>
              </a:ext>
            </a:extLst>
          </p:cNvPr>
          <p:cNvSpPr txBox="1"/>
          <p:nvPr/>
        </p:nvSpPr>
        <p:spPr>
          <a:xfrm>
            <a:off x="1070220" y="1902464"/>
            <a:ext cx="5169198" cy="3381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한 난이도의 마지막 스테이지에서 보스의 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공격이 있음</a:t>
            </a:r>
            <a:b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한 행에 존재하는 블록 개수만큼의 길이를 가진 배열을 선언 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후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해당 배열의 각 원소를 공격 판정을 가진 객체 대입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각 객체의 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y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포지션을 매 프레임당 감소시키는 방식으로 공격 수행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일정 주기 기준으로 </a:t>
            </a:r>
            <a:r>
              <a:rPr lang="ko-KR" altLang="en-US" sz="18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랜덤한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객체의 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active 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속성을 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true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로 하여 반복 수행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521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414DA1-1BAC-86A0-45F6-A9F2F5556D9C}"/>
              </a:ext>
            </a:extLst>
          </p:cNvPr>
          <p:cNvSpPr txBox="1"/>
          <p:nvPr/>
        </p:nvSpPr>
        <p:spPr>
          <a:xfrm>
            <a:off x="1073021" y="1318030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2. 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업그레이드 아이템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9F1EF34-F1AA-CCFC-E769-86BF3F37776C}"/>
              </a:ext>
            </a:extLst>
          </p:cNvPr>
          <p:cNvSpPr txBox="1"/>
          <p:nvPr/>
        </p:nvSpPr>
        <p:spPr>
          <a:xfrm>
            <a:off x="1186044" y="1853474"/>
            <a:ext cx="9021645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보스에 대항하기 위해 스테이지 </a:t>
            </a:r>
            <a:r>
              <a:rPr lang="en-US" altLang="ko-KR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1,2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클리어할 경우 능력치를 강화하는 아이템 제공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154602F-2700-D202-B9AE-11D82DC03D54}"/>
              </a:ext>
            </a:extLst>
          </p:cNvPr>
          <p:cNvGrpSpPr/>
          <p:nvPr/>
        </p:nvGrpSpPr>
        <p:grpSpPr>
          <a:xfrm>
            <a:off x="1694583" y="2978321"/>
            <a:ext cx="2149627" cy="2561649"/>
            <a:chOff x="1843873" y="3170102"/>
            <a:chExt cx="2149627" cy="256164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56D5CB3-C1AF-DAF7-421C-2704F28D695F}"/>
                </a:ext>
              </a:extLst>
            </p:cNvPr>
            <p:cNvSpPr txBox="1"/>
            <p:nvPr/>
          </p:nvSpPr>
          <p:spPr>
            <a:xfrm>
              <a:off x="1990423" y="5212208"/>
              <a:ext cx="2003077" cy="519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볼 업그레이드</a:t>
              </a:r>
              <a:endPara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D5AEF310-2F4A-3AD9-5DC8-8040EAD64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3873" y="3170102"/>
              <a:ext cx="2003077" cy="1929634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6223EB6-6236-DBBE-93C5-5DBF7045DEBA}"/>
              </a:ext>
            </a:extLst>
          </p:cNvPr>
          <p:cNvGrpSpPr/>
          <p:nvPr/>
        </p:nvGrpSpPr>
        <p:grpSpPr>
          <a:xfrm>
            <a:off x="4923260" y="2978321"/>
            <a:ext cx="2047808" cy="2557632"/>
            <a:chOff x="5221454" y="3170102"/>
            <a:chExt cx="2047808" cy="255763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48B60B5-BA33-3288-D76F-76F72973CB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1454" y="3170102"/>
              <a:ext cx="1983640" cy="1929634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D802C8-166C-0DAF-79D8-5BDCB51F034F}"/>
                </a:ext>
              </a:extLst>
            </p:cNvPr>
            <p:cNvSpPr txBox="1"/>
            <p:nvPr/>
          </p:nvSpPr>
          <p:spPr>
            <a:xfrm>
              <a:off x="5366892" y="5212208"/>
              <a:ext cx="1902370" cy="515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체력 업그레이드</a:t>
              </a:r>
              <a:endPara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6D26A21-6E3D-991B-05E0-10BE94828BB3}"/>
              </a:ext>
            </a:extLst>
          </p:cNvPr>
          <p:cNvGrpSpPr/>
          <p:nvPr/>
        </p:nvGrpSpPr>
        <p:grpSpPr>
          <a:xfrm>
            <a:off x="7971017" y="2483591"/>
            <a:ext cx="2699665" cy="2957428"/>
            <a:chOff x="8184351" y="2662437"/>
            <a:chExt cx="2699665" cy="2957428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5DFA598-1372-2A18-EF8D-F1DFD2164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4351" y="2662437"/>
              <a:ext cx="2699665" cy="2699665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04E0DEC-72DF-41C5-6A27-FBD766E2F00F}"/>
                </a:ext>
              </a:extLst>
            </p:cNvPr>
            <p:cNvSpPr txBox="1"/>
            <p:nvPr/>
          </p:nvSpPr>
          <p:spPr>
            <a:xfrm>
              <a:off x="8760829" y="5104339"/>
              <a:ext cx="1902370" cy="515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바 업그레이드</a:t>
              </a:r>
              <a:endPara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766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047C78B-1793-B518-F272-458084D8EE0F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10" name="모서리가 둥근 직사각형 5">
              <a:extLst>
                <a:ext uri="{FF2B5EF4-FFF2-40B4-BE49-F238E27FC236}">
                  <a16:creationId xmlns:a16="http://schemas.microsoft.com/office/drawing/2014/main" id="{0F5FC9A2-2301-B7FA-8B4B-FC1FBFBFC868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양쪽 모서리가 둥근 사각형 7">
              <a:extLst>
                <a:ext uri="{FF2B5EF4-FFF2-40B4-BE49-F238E27FC236}">
                  <a16:creationId xmlns:a16="http://schemas.microsoft.com/office/drawing/2014/main" id="{4BB15083-4FC5-ADE0-250C-AB1BC8CD6E5D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305799"/>
              </p:ext>
            </p:extLst>
          </p:nvPr>
        </p:nvGraphicFramePr>
        <p:xfrm>
          <a:off x="1179506" y="1292902"/>
          <a:ext cx="3736219" cy="4826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6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13114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업그레이드</a:t>
                      </a:r>
                      <a:endParaRPr lang="en-US" altLang="ko-KR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7176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일반 스테이지 클리어 시</a:t>
                      </a:r>
                      <a:br>
                        <a:rPr lang="en-US" altLang="ko-KR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</a:b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공을 강화할 수 있는 보상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한 번에 한 가지 강화만 가능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8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볼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/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체력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/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바</a:t>
                      </a:r>
                      <a:br>
                        <a:rPr lang="en-US" altLang="ko-KR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</a:b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업그레이드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789849"/>
                  </a:ext>
                </a:extLst>
              </a:tr>
              <a:tr h="1054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강화 능력 클릭하면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자동으로 스테이지 이동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768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60200021-7A60-11E6-6ED2-D914B794A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925" y="2273421"/>
            <a:ext cx="5742115" cy="301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21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AAAD0D2-1160-3046-3619-1FA24F60F01C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6" name="모서리가 둥근 직사각형 5"/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양쪽 모서리가 둥근 사각형 7">
              <a:extLst>
                <a:ext uri="{FF2B5EF4-FFF2-40B4-BE49-F238E27FC236}">
                  <a16:creationId xmlns:a16="http://schemas.microsoft.com/office/drawing/2014/main" id="{54E3667F-D488-96F9-9012-1A2C3ABDA119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734914"/>
              </p:ext>
            </p:extLst>
          </p:nvPr>
        </p:nvGraphicFramePr>
        <p:xfrm>
          <a:off x="1286601" y="1413919"/>
          <a:ext cx="3736219" cy="4189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6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5982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체력</a:t>
                      </a:r>
                      <a:endParaRPr lang="en-US" altLang="ko-KR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7077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처음 </a:t>
                      </a:r>
                      <a:r>
                        <a:rPr lang="en-US" altLang="ko-KR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3</a:t>
                      </a: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개의 하트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004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Ⓧ 공이 바닥에 접촉</a:t>
                      </a:r>
                      <a:endParaRPr lang="en-US" altLang="ko-KR" sz="18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5423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Ⓧ 보스의 공격이 바에 접촉</a:t>
                      </a:r>
                      <a:endParaRPr lang="en-US" altLang="ko-KR" sz="18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283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하트가 모두 사라지면</a:t>
                      </a:r>
                      <a:b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</a:b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게임 종료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3959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EB979F7B-F264-42CC-D637-2C7A3B9300AA}"/>
              </a:ext>
            </a:extLst>
          </p:cNvPr>
          <p:cNvGrpSpPr/>
          <p:nvPr/>
        </p:nvGrpSpPr>
        <p:grpSpPr>
          <a:xfrm>
            <a:off x="5897227" y="1783344"/>
            <a:ext cx="4287575" cy="1638229"/>
            <a:chOff x="5897227" y="1783344"/>
            <a:chExt cx="4287575" cy="163822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586D5BF-12D7-4552-9C7A-09EF0A7EF2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97227" y="1783344"/>
              <a:ext cx="4287575" cy="1023972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F55ED3-B9FD-DDD7-5F89-2844FF9F803F}"/>
                </a:ext>
              </a:extLst>
            </p:cNvPr>
            <p:cNvSpPr txBox="1"/>
            <p:nvPr/>
          </p:nvSpPr>
          <p:spPr>
            <a:xfrm>
              <a:off x="6603162" y="3052241"/>
              <a:ext cx="28927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&lt;</a:t>
              </a: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체력이 모두 차 있는 경우</a:t>
              </a:r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&gt;</a:t>
              </a:r>
              <a:endPara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6E9C581-F4D5-F94E-6109-77F5BC292519}"/>
              </a:ext>
            </a:extLst>
          </p:cNvPr>
          <p:cNvGrpSpPr/>
          <p:nvPr/>
        </p:nvGrpSpPr>
        <p:grpSpPr>
          <a:xfrm>
            <a:off x="5905760" y="3753173"/>
            <a:ext cx="4270507" cy="1617750"/>
            <a:chOff x="5914295" y="3621093"/>
            <a:chExt cx="4270507" cy="161775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60B806D-6375-30D6-14A4-8C82AA371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14295" y="3621093"/>
              <a:ext cx="4270507" cy="1003493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F91858-B37A-9C35-51BB-AB77AA052084}"/>
                </a:ext>
              </a:extLst>
            </p:cNvPr>
            <p:cNvSpPr txBox="1"/>
            <p:nvPr/>
          </p:nvSpPr>
          <p:spPr>
            <a:xfrm>
              <a:off x="6603162" y="4869511"/>
              <a:ext cx="28927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&lt;</a:t>
              </a: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체력이 감소한 경우</a:t>
              </a:r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&gt;</a:t>
              </a:r>
              <a:endPara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578270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806</TotalTime>
  <Words>498</Words>
  <Application>Microsoft Office PowerPoint</Application>
  <PresentationFormat>와이드스크린</PresentationFormat>
  <Paragraphs>116</Paragraphs>
  <Slides>17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맑은 고딕</vt:lpstr>
      <vt:lpstr>함초롬바탕</vt:lpstr>
      <vt:lpstr>PokemonGSC</vt:lpstr>
      <vt:lpstr>KoPubWorld돋움체 Medium</vt:lpstr>
      <vt:lpstr>KoPubWorld돋움체 Bold</vt:lpstr>
      <vt:lpstr>KoPubWorld돋움체 Light</vt:lpstr>
      <vt:lpstr>Arial</vt:lpstr>
      <vt:lpstr>Arial Black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한슬기</cp:lastModifiedBy>
  <cp:revision>258</cp:revision>
  <dcterms:created xsi:type="dcterms:W3CDTF">2019-04-17T04:58:35Z</dcterms:created>
  <dcterms:modified xsi:type="dcterms:W3CDTF">2022-06-01T12:26:40Z</dcterms:modified>
</cp:coreProperties>
</file>

<file path=docProps/thumbnail.jpeg>
</file>